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C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4400" b="0" strike="noStrike" spc="-1">
                <a:solidFill>
                  <a:srgbClr val="000000"/>
                </a:solidFill>
                <a:latin typeface="Calibri"/>
              </a:rPr>
              <a:t>Haga clic para modificar el estilo de título del patrón</a:t>
            </a:r>
            <a:endParaRPr lang="en-US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3FA8DA91-5BE6-4691-9CCB-0BEC8A6B317D}" type="datetime">
              <a:rPr lang="es-MX" sz="1200" b="0" strike="noStrike" spc="-1">
                <a:solidFill>
                  <a:srgbClr val="8B8B8B"/>
                </a:solidFill>
                <a:latin typeface="Calibri"/>
              </a:rPr>
              <a:t>19/07/2022</a:t>
            </a:fld>
            <a:endParaRPr lang="es-CU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s-CU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49F7E1CD-11F7-40C8-B95A-47956AAAF158}" type="slidenum">
              <a:rPr lang="es-MX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CU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42" name="Line 1"/>
          <p:cNvSpPr/>
          <p:nvPr/>
        </p:nvSpPr>
        <p:spPr>
          <a:xfrm>
            <a:off x="299880" y="221292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3" name="Imagen 4"/>
          <p:cNvPicPr/>
          <p:nvPr/>
        </p:nvPicPr>
        <p:blipFill>
          <a:blip r:embed="rId3"/>
          <a:stretch/>
        </p:blipFill>
        <p:spPr>
          <a:xfrm>
            <a:off x="2917440" y="266400"/>
            <a:ext cx="2078280" cy="1327680"/>
          </a:xfrm>
          <a:prstGeom prst="rect">
            <a:avLst/>
          </a:prstGeom>
          <a:ln>
            <a:noFill/>
          </a:ln>
        </p:spPr>
      </p:pic>
      <p:sp>
        <p:nvSpPr>
          <p:cNvPr id="44" name="CustomShape 2"/>
          <p:cNvSpPr/>
          <p:nvPr/>
        </p:nvSpPr>
        <p:spPr>
          <a:xfrm>
            <a:off x="483840" y="4966560"/>
            <a:ext cx="7129440" cy="11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Ing.</a:t>
            </a:r>
            <a:r>
              <a:rPr lang="es-E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s-MX" sz="1800" b="0" strike="noStrike" spc="-1" dirty="0" smtClean="0">
                <a:solidFill>
                  <a:srgbClr val="000000"/>
                </a:solidFill>
                <a:latin typeface="Arial"/>
              </a:rPr>
              <a:t>Ángel </a:t>
            </a: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Arturo Vega </a:t>
            </a:r>
            <a:r>
              <a:rPr lang="es-MX" sz="1800" b="0" strike="noStrike" spc="-1" dirty="0" err="1">
                <a:solidFill>
                  <a:srgbClr val="000000"/>
                </a:solidFill>
                <a:latin typeface="Arial"/>
              </a:rPr>
              <a:t>Mendivil</a:t>
            </a:r>
            <a:endParaRPr lang="es-CU" sz="1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Especialista Dpto. Seguridad Informática</a:t>
            </a:r>
            <a:endParaRPr lang="es-CU" sz="1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s-ES" sz="1800" b="0" strike="noStrike" spc="-1" dirty="0" err="1" smtClean="0">
                <a:solidFill>
                  <a:srgbClr val="000000"/>
                </a:solidFill>
                <a:latin typeface="Arial"/>
              </a:rPr>
              <a:t>Desoft</a:t>
            </a:r>
            <a:r>
              <a:rPr lang="es-ES" sz="1800" b="0" strike="noStrike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Holguín.</a:t>
            </a:r>
            <a:r>
              <a:rPr dirty="0"/>
              <a:t/>
            </a:r>
            <a:br>
              <a:rPr dirty="0"/>
            </a:br>
            <a:r>
              <a:rPr lang="es-MX" spc="-1" dirty="0" smtClean="0">
                <a:solidFill>
                  <a:srgbClr val="000000"/>
                </a:solidFill>
                <a:latin typeface="Arial"/>
              </a:rPr>
              <a:t>22</a:t>
            </a:r>
            <a:r>
              <a:rPr lang="es-ES" sz="1800" b="0" strike="noStrike" spc="-1" dirty="0" smtClean="0">
                <a:solidFill>
                  <a:srgbClr val="000000"/>
                </a:solidFill>
                <a:latin typeface="Arial"/>
              </a:rPr>
              <a:t>/</a:t>
            </a:r>
            <a:r>
              <a:rPr lang="es-MX" sz="1800" b="0" strike="noStrike" spc="-1" dirty="0" smtClean="0">
                <a:solidFill>
                  <a:srgbClr val="000000"/>
                </a:solidFill>
                <a:latin typeface="Arial"/>
              </a:rPr>
              <a:t>07</a:t>
            </a:r>
            <a:r>
              <a:rPr lang="es-ES" sz="1800" b="0" strike="noStrike" spc="-1" dirty="0" smtClean="0">
                <a:solidFill>
                  <a:srgbClr val="000000"/>
                </a:solidFill>
                <a:latin typeface="Arial"/>
              </a:rPr>
              <a:t>/</a:t>
            </a: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2022</a:t>
            </a:r>
            <a:endParaRPr lang="es-CU" sz="1800" b="0" strike="noStrike" spc="-1" dirty="0">
              <a:latin typeface="Arial"/>
            </a:endParaRPr>
          </a:p>
        </p:txBody>
      </p:sp>
      <p:sp>
        <p:nvSpPr>
          <p:cNvPr id="45" name="TextShape 3"/>
          <p:cNvSpPr txBox="1"/>
          <p:nvPr/>
        </p:nvSpPr>
        <p:spPr>
          <a:xfrm>
            <a:off x="219240" y="2222280"/>
            <a:ext cx="7394040" cy="12175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ES" sz="27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Consolidación de Temas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2700" b="0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Examen Escrito </a:t>
            </a:r>
            <a:endParaRPr lang="en-US" sz="2700" b="0" strike="noStrike" spc="-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90" name="Line 1"/>
          <p:cNvSpPr/>
          <p:nvPr/>
        </p:nvSpPr>
        <p:spPr>
          <a:xfrm>
            <a:off x="299880" y="105876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1" name="CustomShape 2"/>
          <p:cNvSpPr/>
          <p:nvPr/>
        </p:nvSpPr>
        <p:spPr>
          <a:xfrm>
            <a:off x="220680" y="248040"/>
            <a:ext cx="768600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Cumplimiento de las Medidas y Procedimientos </a:t>
            </a:r>
            <a:endParaRPr lang="es-CU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de Seguridad Informática </a:t>
            </a:r>
            <a:endParaRPr lang="es-CU" sz="2400" b="0" strike="noStrike" spc="-1">
              <a:latin typeface="Arial"/>
            </a:endParaRPr>
          </a:p>
        </p:txBody>
      </p:sp>
      <p:sp>
        <p:nvSpPr>
          <p:cNvPr id="92" name="CustomShape 3"/>
          <p:cNvSpPr/>
          <p:nvPr/>
        </p:nvSpPr>
        <p:spPr>
          <a:xfrm>
            <a:off x="220680" y="578458"/>
            <a:ext cx="7778520" cy="31883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dirty="0"/>
              <a:t/>
            </a:r>
            <a:br>
              <a:rPr dirty="0"/>
            </a:br>
            <a:endParaRPr lang="es-CU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2400" b="1" strike="noStrike" spc="-1" dirty="0" smtClean="0">
                <a:solidFill>
                  <a:srgbClr val="000000"/>
                </a:solidFill>
                <a:latin typeface="Calibri"/>
              </a:rPr>
              <a:t>Gestión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de Incidentes de Seguridad.</a:t>
            </a:r>
            <a:endParaRPr lang="es-CU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Plan de Prevención de Riesgo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. Subsistema de Seguridad Informática.</a:t>
            </a:r>
            <a:endParaRPr lang="es-CU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Plan de Contingencias.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PSI.</a:t>
            </a:r>
            <a:endParaRPr lang="es-CU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Cumplir con el procedimiento de Incidente de Seguridad.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Registro de Incidentes de Seguridad.</a:t>
            </a:r>
            <a:endParaRPr lang="es-CU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dirty="0"/>
              <a:t/>
            </a:r>
            <a:br>
              <a:rPr dirty="0"/>
            </a:br>
            <a:endParaRPr lang="es-CU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94" name="Line 1"/>
          <p:cNvSpPr/>
          <p:nvPr/>
        </p:nvSpPr>
        <p:spPr>
          <a:xfrm>
            <a:off x="299880" y="90792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5" name="CustomShape 2"/>
          <p:cNvSpPr/>
          <p:nvPr/>
        </p:nvSpPr>
        <p:spPr>
          <a:xfrm>
            <a:off x="1425240" y="232200"/>
            <a:ext cx="5942520" cy="106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800" b="1" strike="noStrike" spc="-1">
                <a:solidFill>
                  <a:srgbClr val="000000"/>
                </a:solidFill>
                <a:latin typeface="Calibri"/>
              </a:rPr>
              <a:t>Documentos Vigentes de Seguridad</a:t>
            </a:r>
            <a:r>
              <a:t/>
            </a:r>
            <a:br/>
            <a:r>
              <a:t/>
            </a:r>
            <a:br/>
            <a:endParaRPr lang="es-CU" sz="2800" b="0" strike="noStrike" spc="-1">
              <a:latin typeface="Arial"/>
            </a:endParaRPr>
          </a:p>
        </p:txBody>
      </p:sp>
      <p:sp>
        <p:nvSpPr>
          <p:cNvPr id="96" name="CustomShape 3"/>
          <p:cNvSpPr/>
          <p:nvPr/>
        </p:nvSpPr>
        <p:spPr>
          <a:xfrm>
            <a:off x="299880" y="903960"/>
            <a:ext cx="7698960" cy="56308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MX" sz="2400" b="0" strike="noStrike" spc="-1" dirty="0">
                <a:solidFill>
                  <a:srgbClr val="000000"/>
                </a:solidFill>
                <a:latin typeface="Calibri"/>
              </a:rPr>
              <a:t>Plan de Seguridad Informática (PSI) actualizado por las normas vigentes y avalado por una entidad especializada.</a:t>
            </a:r>
            <a:endParaRPr lang="es-CU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MX" sz="2400" b="0" strike="noStrike" spc="-1" dirty="0">
                <a:solidFill>
                  <a:srgbClr val="000000"/>
                </a:solidFill>
                <a:latin typeface="Calibri"/>
              </a:rPr>
              <a:t>Plan de capacitación, mantenimientos, inspecciones y auditorias internas </a:t>
            </a:r>
            <a:r>
              <a:rPr lang="es-MX" sz="2400" b="0" strike="noStrike" spc="-1" dirty="0" smtClean="0">
                <a:solidFill>
                  <a:srgbClr val="000000"/>
                </a:solidFill>
                <a:latin typeface="Calibri"/>
              </a:rPr>
              <a:t>anuales, </a:t>
            </a:r>
            <a:r>
              <a:rPr lang="es-MX" sz="2400" b="0" strike="noStrike" spc="-1" dirty="0">
                <a:solidFill>
                  <a:srgbClr val="000000"/>
                </a:solidFill>
                <a:latin typeface="Calibri"/>
              </a:rPr>
              <a:t>firmadas por la máxima dirección de la entidad.</a:t>
            </a:r>
            <a:endParaRPr lang="es-CU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MX" sz="2400" b="0" strike="noStrike" spc="-1" dirty="0">
                <a:solidFill>
                  <a:srgbClr val="000000"/>
                </a:solidFill>
                <a:latin typeface="Calibri"/>
              </a:rPr>
              <a:t>Acta de Responsabilidad Material.</a:t>
            </a:r>
            <a:endParaRPr lang="es-CU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MX" sz="2400" b="0" strike="noStrike" spc="-1" dirty="0">
                <a:solidFill>
                  <a:srgbClr val="000000"/>
                </a:solidFill>
                <a:latin typeface="Calibri"/>
              </a:rPr>
              <a:t>Programa de Ahorro en las PC (</a:t>
            </a:r>
            <a:r>
              <a:rPr lang="es-MX" sz="2400" b="1" strike="noStrike" spc="-1" dirty="0">
                <a:solidFill>
                  <a:srgbClr val="000000"/>
                </a:solidFill>
                <a:latin typeface="Calibri"/>
              </a:rPr>
              <a:t>Resolución 85/2007</a:t>
            </a:r>
            <a:r>
              <a:rPr lang="es-MX" sz="2400" b="0" strike="noStrike" spc="-1" dirty="0">
                <a:solidFill>
                  <a:srgbClr val="000000"/>
                </a:solidFill>
                <a:latin typeface="Calibri"/>
              </a:rPr>
              <a:t>).</a:t>
            </a:r>
            <a:endParaRPr lang="es-CU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MX" sz="2400" b="0" strike="noStrike" spc="-1" dirty="0">
                <a:solidFill>
                  <a:srgbClr val="000000"/>
                </a:solidFill>
                <a:latin typeface="Calibri"/>
              </a:rPr>
              <a:t>Dejar evidencia trimestral en los Consejos de Dirección y Control Interno de informes precisos sobre seguridad informática.</a:t>
            </a:r>
            <a:endParaRPr lang="es-CU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MX" sz="2400" b="0" strike="noStrike" spc="-1" dirty="0">
                <a:solidFill>
                  <a:srgbClr val="000000"/>
                </a:solidFill>
                <a:latin typeface="Calibri"/>
              </a:rPr>
              <a:t>Las PC que trabajan con Información Clasificada no deben de estar conectadas a la Red de la entidad.</a:t>
            </a:r>
            <a:endParaRPr lang="es-CU" sz="2400" b="0" strike="noStrike" spc="-1" dirty="0">
              <a:latin typeface="Arial"/>
            </a:endParaRPr>
          </a:p>
          <a:p>
            <a:pPr marL="285840" indent="-28548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endParaRPr lang="es-CU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s-CU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s-CU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Imagen 3_1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98" name="Line 1"/>
          <p:cNvSpPr/>
          <p:nvPr/>
        </p:nvSpPr>
        <p:spPr>
          <a:xfrm>
            <a:off x="299880" y="221292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99" name="Imagen 4_1"/>
          <p:cNvPicPr/>
          <p:nvPr/>
        </p:nvPicPr>
        <p:blipFill>
          <a:blip r:embed="rId3"/>
          <a:stretch/>
        </p:blipFill>
        <p:spPr>
          <a:xfrm>
            <a:off x="2917440" y="266400"/>
            <a:ext cx="2078280" cy="1327680"/>
          </a:xfrm>
          <a:prstGeom prst="rect">
            <a:avLst/>
          </a:prstGeom>
          <a:ln>
            <a:noFill/>
          </a:ln>
        </p:spPr>
      </p:pic>
      <p:sp>
        <p:nvSpPr>
          <p:cNvPr id="100" name="CustomShape 2"/>
          <p:cNvSpPr/>
          <p:nvPr/>
        </p:nvSpPr>
        <p:spPr>
          <a:xfrm>
            <a:off x="483840" y="4966560"/>
            <a:ext cx="7129440" cy="11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Ing.</a:t>
            </a:r>
            <a:r>
              <a:rPr lang="es-E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Angel Arturo Vega Mendivil</a:t>
            </a:r>
            <a:endParaRPr lang="es-CU" sz="1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Especialista Dpto. Seguridad Informática</a:t>
            </a:r>
            <a:endParaRPr lang="es-CU" sz="1800" b="0" strike="noStrike" spc="-1" dirty="0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s-ES" sz="1800" b="0" strike="noStrike" spc="-1" dirty="0" err="1" smtClean="0">
                <a:solidFill>
                  <a:srgbClr val="000000"/>
                </a:solidFill>
                <a:latin typeface="Arial"/>
              </a:rPr>
              <a:t>Desoft</a:t>
            </a:r>
            <a:r>
              <a:rPr lang="es-ES" sz="1800" b="0" strike="noStrike" spc="-1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Holguín.</a:t>
            </a:r>
            <a:r>
              <a:rPr dirty="0"/>
              <a:t/>
            </a:r>
            <a:br>
              <a:rPr dirty="0"/>
            </a:br>
            <a:r>
              <a:rPr lang="es-MX" spc="-1" dirty="0" smtClean="0">
                <a:solidFill>
                  <a:srgbClr val="000000"/>
                </a:solidFill>
                <a:latin typeface="Arial"/>
              </a:rPr>
              <a:t>22</a:t>
            </a:r>
            <a:r>
              <a:rPr lang="es-ES" sz="1800" b="0" strike="noStrike" spc="-1" dirty="0" smtClean="0">
                <a:solidFill>
                  <a:srgbClr val="000000"/>
                </a:solidFill>
                <a:latin typeface="Arial"/>
              </a:rPr>
              <a:t>/</a:t>
            </a:r>
            <a:r>
              <a:rPr lang="es-MX" sz="1800" b="0" strike="noStrike" spc="-1" smtClean="0">
                <a:solidFill>
                  <a:srgbClr val="000000"/>
                </a:solidFill>
                <a:latin typeface="Arial"/>
              </a:rPr>
              <a:t>07</a:t>
            </a:r>
            <a:r>
              <a:rPr lang="es-ES" sz="1800" b="0" strike="noStrike" spc="-1" smtClean="0">
                <a:solidFill>
                  <a:srgbClr val="000000"/>
                </a:solidFill>
                <a:latin typeface="Arial"/>
              </a:rPr>
              <a:t>/</a:t>
            </a:r>
            <a:r>
              <a:rPr lang="es-MX" sz="1800" b="0" strike="noStrike" spc="-1" dirty="0">
                <a:solidFill>
                  <a:srgbClr val="000000"/>
                </a:solidFill>
                <a:latin typeface="Arial"/>
              </a:rPr>
              <a:t>2022</a:t>
            </a:r>
            <a:endParaRPr lang="es-CU" sz="1800" b="0" strike="noStrike" spc="-1" dirty="0">
              <a:latin typeface="Arial"/>
            </a:endParaRPr>
          </a:p>
        </p:txBody>
      </p:sp>
      <p:sp>
        <p:nvSpPr>
          <p:cNvPr id="101" name="TextShape 3"/>
          <p:cNvSpPr txBox="1"/>
          <p:nvPr/>
        </p:nvSpPr>
        <p:spPr>
          <a:xfrm>
            <a:off x="219240" y="2222280"/>
            <a:ext cx="7394040" cy="12175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ES" sz="2700" b="0" strike="noStrike" spc="-1" dirty="0">
                <a:latin typeface="Verdana" panose="020B0604030504040204" pitchFamily="34" charset="0"/>
                <a:ea typeface="Verdana" panose="020B0604030504040204" pitchFamily="34" charset="0"/>
              </a:rPr>
              <a:t>Consolidación de Temas</a:t>
            </a:r>
            <a:r>
              <a:rPr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2700" b="0" strike="noStrike" spc="-1" dirty="0">
                <a:latin typeface="Verdana" panose="020B0604030504040204" pitchFamily="34" charset="0"/>
                <a:ea typeface="Verdana" panose="020B0604030504040204" pitchFamily="34" charset="0"/>
              </a:rPr>
              <a:t>Examen Escrito </a:t>
            </a:r>
            <a:endParaRPr lang="en-US" sz="27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47" name="Line 1"/>
          <p:cNvSpPr/>
          <p:nvPr/>
        </p:nvSpPr>
        <p:spPr>
          <a:xfrm>
            <a:off x="299880" y="90792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CustomShape 2"/>
          <p:cNvSpPr/>
          <p:nvPr/>
        </p:nvSpPr>
        <p:spPr>
          <a:xfrm>
            <a:off x="299880" y="946800"/>
            <a:ext cx="7313400" cy="563085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ES" sz="2000" b="0" strike="noStrike" spc="-1" dirty="0">
                <a:latin typeface="Verdana" panose="020B0604030504040204" pitchFamily="34" charset="0"/>
                <a:ea typeface="Verdana" panose="020B0604030504040204" pitchFamily="34" charset="0"/>
              </a:rPr>
              <a:t>Clasificación y control de los bienes informáticos. </a:t>
            </a:r>
            <a:endParaRPr lang="es-CU" sz="20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ES" sz="2000" b="0" strike="noStrike" spc="-1" dirty="0">
                <a:latin typeface="Verdana" panose="020B0604030504040204" pitchFamily="34" charset="0"/>
                <a:ea typeface="Verdana" panose="020B0604030504040204" pitchFamily="34" charset="0"/>
              </a:rPr>
              <a:t>Del </a:t>
            </a:r>
            <a:r>
              <a:rPr lang="es-ES" sz="2000" b="0" strike="noStrike" spc="-1" dirty="0" smtClean="0">
                <a:latin typeface="Verdana" panose="020B0604030504040204" pitchFamily="34" charset="0"/>
                <a:ea typeface="Verdana" panose="020B0604030504040204" pitchFamily="34" charset="0"/>
              </a:rPr>
              <a:t>Personal.</a:t>
            </a:r>
            <a:endParaRPr lang="es-ES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ES" sz="2000" b="0" strike="noStrike" spc="-1" dirty="0" smtClean="0">
                <a:latin typeface="Verdana" panose="020B0604030504040204" pitchFamily="34" charset="0"/>
                <a:ea typeface="Verdana" panose="020B0604030504040204" pitchFamily="34" charset="0"/>
              </a:rPr>
              <a:t>Seguridad </a:t>
            </a:r>
            <a:r>
              <a:rPr lang="es-ES" sz="2000" b="0" strike="noStrike" spc="-1" dirty="0">
                <a:latin typeface="Verdana" panose="020B0604030504040204" pitchFamily="34" charset="0"/>
                <a:ea typeface="Verdana" panose="020B0604030504040204" pitchFamily="34" charset="0"/>
              </a:rPr>
              <a:t>Física y Ambiental. </a:t>
            </a:r>
            <a:endParaRPr lang="es-CU" sz="20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ES" sz="2000" b="0" strike="noStrike" spc="-1" dirty="0">
                <a:latin typeface="Verdana" panose="020B0604030504040204" pitchFamily="34" charset="0"/>
                <a:ea typeface="Verdana" panose="020B0604030504040204" pitchFamily="34" charset="0"/>
              </a:rPr>
              <a:t>Seguridad de Operaciones. </a:t>
            </a:r>
            <a:endParaRPr lang="es-CU" sz="20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ES" sz="2000" b="0" strike="noStrike" spc="-1" dirty="0">
                <a:latin typeface="Verdana" panose="020B0604030504040204" pitchFamily="34" charset="0"/>
                <a:ea typeface="Verdana" panose="020B0604030504040204" pitchFamily="34" charset="0"/>
              </a:rPr>
              <a:t>Identificación, Autenticación y Control de Acceso. </a:t>
            </a:r>
            <a:endParaRPr lang="es-CU" sz="20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ES" sz="2000" b="0" strike="noStrike" spc="-1" dirty="0">
                <a:latin typeface="Verdana" panose="020B0604030504040204" pitchFamily="34" charset="0"/>
                <a:ea typeface="Verdana" panose="020B0604030504040204" pitchFamily="34" charset="0"/>
              </a:rPr>
              <a:t>Seguridad ante Programas Malignos. </a:t>
            </a:r>
            <a:endParaRPr lang="es-CU" sz="20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ES" sz="2000" b="0" strike="noStrike" spc="-1" dirty="0">
                <a:latin typeface="Verdana" panose="020B0604030504040204" pitchFamily="34" charset="0"/>
                <a:ea typeface="Verdana" panose="020B0604030504040204" pitchFamily="34" charset="0"/>
              </a:rPr>
              <a:t>Respaldo de la Información. </a:t>
            </a:r>
            <a:endParaRPr lang="es-CU" sz="20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ES" sz="2000" b="0" strike="noStrike" spc="-1" dirty="0">
                <a:latin typeface="Verdana" panose="020B0604030504040204" pitchFamily="34" charset="0"/>
                <a:ea typeface="Verdana" panose="020B0604030504040204" pitchFamily="34" charset="0"/>
              </a:rPr>
              <a:t>Seguridad en Redes. </a:t>
            </a:r>
            <a:endParaRPr lang="es-CU" sz="20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s-ES" sz="2000" b="0" strike="noStrike" spc="-1" dirty="0">
                <a:latin typeface="Verdana" panose="020B0604030504040204" pitchFamily="34" charset="0"/>
                <a:ea typeface="Verdana" panose="020B0604030504040204" pitchFamily="34" charset="0"/>
              </a:rPr>
              <a:t>Gestión de Incidentes de Seguridad.</a:t>
            </a:r>
            <a:endParaRPr lang="es-CU" sz="2000" b="0" strike="noStrike" spc="-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9" name="CustomShape 3"/>
          <p:cNvSpPr/>
          <p:nvPr/>
        </p:nvSpPr>
        <p:spPr>
          <a:xfrm>
            <a:off x="363240" y="248040"/>
            <a:ext cx="7250400" cy="456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Medidas y Procedimientos de Seguridad Informática </a:t>
            </a:r>
            <a:endParaRPr lang="es-CU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51" name="Line 1"/>
          <p:cNvSpPr/>
          <p:nvPr/>
        </p:nvSpPr>
        <p:spPr>
          <a:xfrm>
            <a:off x="299880" y="105552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2" name="CustomShape 2"/>
          <p:cNvSpPr/>
          <p:nvPr/>
        </p:nvSpPr>
        <p:spPr>
          <a:xfrm>
            <a:off x="299880" y="820800"/>
            <a:ext cx="6692040" cy="82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Clasificación y control de los bienes informáticos. </a:t>
            </a:r>
            <a:endParaRPr lang="es-CU" sz="2400" b="0" strike="noStrike" spc="-1">
              <a:latin typeface="Arial"/>
            </a:endParaRPr>
          </a:p>
        </p:txBody>
      </p:sp>
      <p:sp>
        <p:nvSpPr>
          <p:cNvPr id="53" name="CustomShape 3"/>
          <p:cNvSpPr/>
          <p:nvPr/>
        </p:nvSpPr>
        <p:spPr>
          <a:xfrm>
            <a:off x="220680" y="1624680"/>
            <a:ext cx="7686000" cy="411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Expedientes a Nivel de Componentes (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OCS </a:t>
            </a:r>
            <a:r>
              <a:rPr lang="es-ES" sz="2400" b="1" strike="noStrike" spc="-1" dirty="0" err="1">
                <a:solidFill>
                  <a:srgbClr val="000000"/>
                </a:solidFill>
                <a:latin typeface="Calibri"/>
              </a:rPr>
              <a:t>Inventory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 Server, OCS </a:t>
            </a:r>
            <a:r>
              <a:rPr lang="es-ES" sz="2400" b="1" strike="noStrike" spc="-1" dirty="0" err="1">
                <a:solidFill>
                  <a:srgbClr val="000000"/>
                </a:solidFill>
                <a:latin typeface="Calibri"/>
              </a:rPr>
              <a:t>Inventory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s-ES" sz="2400" b="1" strike="noStrike" spc="-1" dirty="0" err="1">
                <a:solidFill>
                  <a:srgbClr val="000000"/>
                </a:solidFill>
                <a:latin typeface="Calibri"/>
              </a:rPr>
              <a:t>Agent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, AIDA, Network_Inventory_Advisor_v3.7.1249, Suite de Seguridad Informática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). Firma del Responsable del Medio.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Registro de Inspecciones.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Registro de Incidencias. Por cada PC, Dpto. o General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Registro de Mantenimiento.</a:t>
            </a:r>
            <a:endParaRPr lang="es-CU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s-CU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s-CU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es-CU" sz="2400" b="0" strike="noStrike" spc="-1" dirty="0">
              <a:latin typeface="Arial"/>
            </a:endParaRPr>
          </a:p>
        </p:txBody>
      </p:sp>
      <p:sp>
        <p:nvSpPr>
          <p:cNvPr id="54" name="CustomShape 4"/>
          <p:cNvSpPr/>
          <p:nvPr/>
        </p:nvSpPr>
        <p:spPr>
          <a:xfrm>
            <a:off x="220680" y="248040"/>
            <a:ext cx="768600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Cumplimiento de las Medidas y Procedimientos </a:t>
            </a:r>
            <a:endParaRPr lang="es-CU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de Seguridad Informática </a:t>
            </a:r>
            <a:endParaRPr lang="es-CU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56" name="Line 1"/>
          <p:cNvSpPr/>
          <p:nvPr/>
        </p:nvSpPr>
        <p:spPr>
          <a:xfrm>
            <a:off x="278640" y="86364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299880" y="601200"/>
            <a:ext cx="6692040" cy="82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Del Personal</a:t>
            </a:r>
            <a:endParaRPr lang="es-CU" sz="2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220680" y="1261440"/>
            <a:ext cx="7686000" cy="3016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Acta de Compromiso u Obligaciones.</a:t>
            </a:r>
            <a:endParaRPr lang="es-CU" sz="2400" b="0" strike="noStrike" spc="-1" dirty="0">
              <a:latin typeface="Arial"/>
            </a:endParaRPr>
          </a:p>
          <a:p>
            <a:pPr marL="800280" lvl="1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 Expedientes laborales.</a:t>
            </a:r>
            <a:endParaRPr lang="es-CU" sz="2400" b="0" strike="noStrike" spc="-1" dirty="0">
              <a:latin typeface="Arial"/>
            </a:endParaRPr>
          </a:p>
          <a:p>
            <a:pPr marL="800280" lvl="1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Artículos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5,6,7,8  </a:t>
            </a: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y </a:t>
            </a:r>
            <a:r>
              <a:rPr lang="es-ES" sz="2400" b="1" strike="noStrike" spc="-1" smtClean="0">
                <a:solidFill>
                  <a:srgbClr val="000000"/>
                </a:solidFill>
                <a:latin typeface="Calibri"/>
              </a:rPr>
              <a:t>36</a:t>
            </a:r>
            <a:r>
              <a:rPr lang="es-ES" sz="2400" b="0" strike="noStrike" spc="-1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Resolución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128/2019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Recursos </a:t>
            </a:r>
            <a:r>
              <a:rPr lang="es-ES" sz="2400" b="0" strike="noStrike" spc="-1" dirty="0" smtClean="0">
                <a:solidFill>
                  <a:srgbClr val="000000"/>
                </a:solidFill>
                <a:latin typeface="Calibri"/>
              </a:rPr>
              <a:t>Humanos.</a:t>
            </a:r>
            <a:endParaRPr lang="es-CU" sz="2400" b="0" strike="noStrike" spc="-1" dirty="0">
              <a:latin typeface="Arial"/>
            </a:endParaRPr>
          </a:p>
          <a:p>
            <a:pPr marL="800280" lvl="1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Indicarle al RSI los usuarios que han sido (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Baja, Certificado Medico, Vacaciones, Licencias entre otras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).</a:t>
            </a:r>
            <a:endParaRPr lang="es-CU" sz="2400" b="0" strike="noStrike" spc="-1" dirty="0">
              <a:latin typeface="Arial"/>
            </a:endParaRPr>
          </a:p>
          <a:p>
            <a:pPr marL="800280" lvl="1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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Capacitación del trabajador (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Ley 116/2014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)</a:t>
            </a:r>
            <a:endParaRPr lang="es-CU" sz="2400" b="0" strike="noStrike" spc="-1" dirty="0">
              <a:latin typeface="Arial"/>
            </a:endParaRPr>
          </a:p>
        </p:txBody>
      </p:sp>
      <p:sp>
        <p:nvSpPr>
          <p:cNvPr id="59" name="CustomShape 4"/>
          <p:cNvSpPr/>
          <p:nvPr/>
        </p:nvSpPr>
        <p:spPr>
          <a:xfrm>
            <a:off x="228240" y="3996720"/>
            <a:ext cx="3908880" cy="82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Seguridad Física y Ambiental</a:t>
            </a: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es-CU" sz="1800" b="0" strike="noStrike" spc="-1">
              <a:latin typeface="Arial"/>
            </a:endParaRPr>
          </a:p>
        </p:txBody>
      </p:sp>
      <p:sp>
        <p:nvSpPr>
          <p:cNvPr id="60" name="CustomShape 5"/>
          <p:cNvSpPr/>
          <p:nvPr/>
        </p:nvSpPr>
        <p:spPr>
          <a:xfrm>
            <a:off x="278640" y="4733640"/>
            <a:ext cx="7686000" cy="191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Niveles de Acceso.</a:t>
            </a:r>
            <a:endParaRPr lang="es-CU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Sellos de Seguridad.</a:t>
            </a:r>
            <a:endParaRPr lang="es-CU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Que los cables de conexión estén separados de los cables de datos.</a:t>
            </a:r>
            <a:endParaRPr lang="es-CU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Aterramiento Físico. </a:t>
            </a:r>
            <a:endParaRPr lang="es-CU" sz="2400" b="0" strike="noStrike" spc="-1">
              <a:latin typeface="Arial"/>
            </a:endParaRPr>
          </a:p>
        </p:txBody>
      </p:sp>
      <p:sp>
        <p:nvSpPr>
          <p:cNvPr id="61" name="CustomShape 6"/>
          <p:cNvSpPr/>
          <p:nvPr/>
        </p:nvSpPr>
        <p:spPr>
          <a:xfrm>
            <a:off x="220680" y="55440"/>
            <a:ext cx="768600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Cumplimiento de las Medidas y Procedimientos </a:t>
            </a:r>
            <a:endParaRPr lang="es-CU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de Seguridad Informática </a:t>
            </a:r>
            <a:endParaRPr lang="es-CU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63" name="Line 1"/>
          <p:cNvSpPr/>
          <p:nvPr/>
        </p:nvSpPr>
        <p:spPr>
          <a:xfrm>
            <a:off x="299880" y="104220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4" name="CustomShape 2"/>
          <p:cNvSpPr/>
          <p:nvPr/>
        </p:nvSpPr>
        <p:spPr>
          <a:xfrm>
            <a:off x="220680" y="248040"/>
            <a:ext cx="768600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Cumplimiento de las Medidas y Procedimientos </a:t>
            </a:r>
            <a:endParaRPr lang="es-CU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de Seguridad Informática </a:t>
            </a:r>
            <a:endParaRPr lang="es-CU" sz="2400" b="0" strike="noStrike" spc="-1">
              <a:latin typeface="Arial"/>
            </a:endParaRPr>
          </a:p>
        </p:txBody>
      </p:sp>
      <p:sp>
        <p:nvSpPr>
          <p:cNvPr id="65" name="CustomShape 3"/>
          <p:cNvSpPr/>
          <p:nvPr/>
        </p:nvSpPr>
        <p:spPr>
          <a:xfrm>
            <a:off x="277200" y="762120"/>
            <a:ext cx="3593520" cy="82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Seguridad de Operaciones</a:t>
            </a: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es-CU" sz="1800" b="0" strike="noStrike" spc="-1">
              <a:latin typeface="Arial"/>
            </a:endParaRPr>
          </a:p>
        </p:txBody>
      </p:sp>
      <p:sp>
        <p:nvSpPr>
          <p:cNvPr id="66" name="CustomShape 4"/>
          <p:cNvSpPr/>
          <p:nvPr/>
        </p:nvSpPr>
        <p:spPr>
          <a:xfrm>
            <a:off x="259560" y="1500480"/>
            <a:ext cx="7646760" cy="521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Registros software autorizados en la PC, a Nivel de Empresa y los niveles de acceso de los usuarios.</a:t>
            </a:r>
            <a:endParaRPr lang="es-CU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Análisis mediante herramientas de los Log de Correo, Navegación y Eventos de los sistemas. Generar informe </a:t>
            </a: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TRIMESTRAL </a:t>
            </a: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para el consejo de dirección de la empresa.</a:t>
            </a:r>
            <a:endParaRPr lang="es-CU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Configuración de los eventos del sistema en cada PC o por políticas del dominio.</a:t>
            </a:r>
            <a:endParaRPr lang="es-CU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Acceso a los diferentes servicios de red. (</a:t>
            </a: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Internet, Correo Nacional e Internacional y FTP</a:t>
            </a: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). Código de Ética. </a:t>
            </a:r>
            <a:endParaRPr lang="es-CU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Cumplir con el procedimiento de Altas y Bajas a usuarios del dominio.</a:t>
            </a:r>
            <a:endParaRPr lang="es-CU" sz="24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Instalar </a:t>
            </a: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W10 o W11</a:t>
            </a:r>
            <a:r>
              <a:rPr lang="es-ES" sz="2400" b="0" strike="noStrike" spc="-1">
                <a:solidFill>
                  <a:srgbClr val="000000"/>
                </a:solidFill>
                <a:latin typeface="Calibri"/>
              </a:rPr>
              <a:t> en todas las estaciones de trabajo. No desatender las que queden con </a:t>
            </a: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W7. Parches de Seguridad.</a:t>
            </a:r>
            <a:endParaRPr lang="es-CU" sz="2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68" name="Line 1"/>
          <p:cNvSpPr/>
          <p:nvPr/>
        </p:nvSpPr>
        <p:spPr>
          <a:xfrm>
            <a:off x="299880" y="106920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9" name="CustomShape 2"/>
          <p:cNvSpPr/>
          <p:nvPr/>
        </p:nvSpPr>
        <p:spPr>
          <a:xfrm>
            <a:off x="220680" y="248040"/>
            <a:ext cx="768600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Cumplimiento de las Medidas y Procedimientos </a:t>
            </a:r>
            <a:endParaRPr lang="es-CU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de Seguridad Informática </a:t>
            </a:r>
            <a:endParaRPr lang="es-CU" sz="2400" b="0" strike="noStrike" spc="-1">
              <a:latin typeface="Arial"/>
            </a:endParaRPr>
          </a:p>
        </p:txBody>
      </p:sp>
      <p:sp>
        <p:nvSpPr>
          <p:cNvPr id="70" name="CustomShape 3"/>
          <p:cNvSpPr/>
          <p:nvPr/>
        </p:nvSpPr>
        <p:spPr>
          <a:xfrm>
            <a:off x="259560" y="1760040"/>
            <a:ext cx="7646760" cy="489219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Identificación de las cuentas de usuarios.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Una cuenta por usuario y con contraseñas todas.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Tamaño mínimo de la clave: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8 caracteres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Duración máxima de la clave: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45 días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Contraseñas del </a:t>
            </a:r>
            <a:r>
              <a:rPr lang="es-ES" sz="2400" b="0" strike="noStrike" spc="-1" dirty="0" err="1">
                <a:solidFill>
                  <a:srgbClr val="000000"/>
                </a:solidFill>
                <a:latin typeface="Calibri"/>
              </a:rPr>
              <a:t>Setup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 , Administrativas de herramientas y de Dominio. (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Sobre lacrado OCIC por carta elaborada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)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El control de acceso a los bienes informáticos está basado en una política de “mínimo privilegio”, en el sentido de otorgar a cada usuario solo los derechos y privilegios que requiera para el cumplimiento de las funciones que tenga asignadas.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spc="-1" dirty="0" smtClean="0">
                <a:solidFill>
                  <a:srgbClr val="000000"/>
                </a:solidFill>
                <a:latin typeface="Calibri"/>
              </a:rPr>
              <a:t>Herramientas</a:t>
            </a:r>
            <a:r>
              <a:rPr lang="es-ES" sz="2400" b="0" strike="noStrike" spc="-1" dirty="0" smtClean="0">
                <a:solidFill>
                  <a:srgbClr val="000000"/>
                </a:solidFill>
                <a:latin typeface="Calibri"/>
              </a:rPr>
              <a:t> 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de control de dispositivos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USB.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endParaRPr lang="es-CU" sz="2400" b="0" strike="noStrike" spc="-1" dirty="0">
              <a:latin typeface="Arial"/>
            </a:endParaRPr>
          </a:p>
        </p:txBody>
      </p:sp>
      <p:sp>
        <p:nvSpPr>
          <p:cNvPr id="71" name="CustomShape 4"/>
          <p:cNvSpPr/>
          <p:nvPr/>
        </p:nvSpPr>
        <p:spPr>
          <a:xfrm>
            <a:off x="268920" y="932760"/>
            <a:ext cx="695160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Identificación, Autenticación y Control de Acceso.</a:t>
            </a: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s-CU" sz="18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73" name="Line 1"/>
          <p:cNvSpPr/>
          <p:nvPr/>
        </p:nvSpPr>
        <p:spPr>
          <a:xfrm>
            <a:off x="299880" y="105876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4" name="CustomShape 2"/>
          <p:cNvSpPr/>
          <p:nvPr/>
        </p:nvSpPr>
        <p:spPr>
          <a:xfrm>
            <a:off x="243000" y="720000"/>
            <a:ext cx="484164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Seguridad ante Programas Malignos</a:t>
            </a: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. </a:t>
            </a:r>
            <a:endParaRPr lang="es-CU" sz="1800" b="0" strike="noStrike" spc="-1">
              <a:latin typeface="Arial"/>
            </a:endParaRPr>
          </a:p>
        </p:txBody>
      </p:sp>
      <p:sp>
        <p:nvSpPr>
          <p:cNvPr id="75" name="CustomShape 3"/>
          <p:cNvSpPr/>
          <p:nvPr/>
        </p:nvSpPr>
        <p:spPr>
          <a:xfrm>
            <a:off x="220680" y="248040"/>
            <a:ext cx="768600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Cumplimiento de las Medidas y Procedimientos </a:t>
            </a:r>
            <a:endParaRPr lang="es-CU" sz="24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de Seguridad Informática </a:t>
            </a:r>
            <a:endParaRPr lang="es-CU" sz="2400" b="0" strike="noStrike" spc="-1">
              <a:latin typeface="Arial"/>
            </a:endParaRPr>
          </a:p>
        </p:txBody>
      </p:sp>
      <p:sp>
        <p:nvSpPr>
          <p:cNvPr id="76" name="CustomShape 4"/>
          <p:cNvSpPr/>
          <p:nvPr/>
        </p:nvSpPr>
        <p:spPr>
          <a:xfrm>
            <a:off x="220679" y="1354680"/>
            <a:ext cx="8049863" cy="307631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800" b="1" strike="noStrike" spc="-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Decreto 360 /Artículo 47</a:t>
            </a:r>
            <a:r>
              <a:rPr lang="es-ES" sz="1800" b="1" strike="noStrike" spc="-1" dirty="0">
                <a:solidFill>
                  <a:srgbClr val="000000"/>
                </a:solidFill>
                <a:latin typeface="Arial"/>
              </a:rPr>
              <a:t>.</a:t>
            </a:r>
            <a:r>
              <a:rPr lang="es-ES" sz="1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s-ES" sz="2200" b="0" strike="noStrike" spc="-1" dirty="0">
                <a:solidFill>
                  <a:srgbClr val="000000"/>
                </a:solidFill>
                <a:latin typeface="Arial"/>
              </a:rPr>
              <a:t>En cada entidad se implementan los controles y procedimientos que los protegen contra programas malignos, con el </a:t>
            </a:r>
            <a:r>
              <a:rPr lang="es-ES" sz="2200" b="0" strike="noStrike" spc="-1" dirty="0" smtClean="0">
                <a:solidFill>
                  <a:srgbClr val="000000"/>
                </a:solidFill>
                <a:latin typeface="Arial"/>
              </a:rPr>
              <a:t>fin </a:t>
            </a:r>
            <a:r>
              <a:rPr lang="es-ES" sz="2200" b="0" strike="noStrike" spc="-1" dirty="0">
                <a:solidFill>
                  <a:srgbClr val="000000"/>
                </a:solidFill>
                <a:latin typeface="Arial"/>
              </a:rPr>
              <a:t>de mitigar sus efectos nocivos e impedir su generalización; para la protección contra virus informático se utilizan los programas antivirus de producción nacional y otros autorizados para su uso en el país, con un soporte establecido que permita su actualización.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endParaRPr lang="es-CU" sz="2200" b="0" strike="noStrike" spc="-1" dirty="0">
              <a:latin typeface="Arial"/>
            </a:endParaRPr>
          </a:p>
        </p:txBody>
      </p:sp>
      <p:sp>
        <p:nvSpPr>
          <p:cNvPr id="77" name="CustomShape 5"/>
          <p:cNvSpPr/>
          <p:nvPr/>
        </p:nvSpPr>
        <p:spPr>
          <a:xfrm>
            <a:off x="237960" y="3528000"/>
            <a:ext cx="377460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400" b="1" strike="noStrike" spc="-1">
                <a:solidFill>
                  <a:srgbClr val="000000"/>
                </a:solidFill>
                <a:latin typeface="Calibri"/>
              </a:rPr>
              <a:t>Respaldo de la Información. </a:t>
            </a:r>
            <a:endParaRPr lang="es-CU" sz="2400" b="0" strike="noStrike" spc="-1">
              <a:latin typeface="Arial"/>
            </a:endParaRPr>
          </a:p>
        </p:txBody>
      </p:sp>
      <p:sp>
        <p:nvSpPr>
          <p:cNvPr id="78" name="CustomShape 6"/>
          <p:cNvSpPr/>
          <p:nvPr/>
        </p:nvSpPr>
        <p:spPr>
          <a:xfrm>
            <a:off x="254160" y="4312080"/>
            <a:ext cx="7531560" cy="243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200" b="0" strike="noStrike" spc="-1">
                <a:solidFill>
                  <a:srgbClr val="000000"/>
                </a:solidFill>
                <a:latin typeface="Arial"/>
              </a:rPr>
              <a:t>Salvas cruzadas</a:t>
            </a:r>
            <a:endParaRPr lang="es-CU" sz="22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200" b="0" strike="noStrike" spc="-1">
                <a:solidFill>
                  <a:srgbClr val="000000"/>
                </a:solidFill>
                <a:latin typeface="Arial"/>
              </a:rPr>
              <a:t>Medida de Recuperación. </a:t>
            </a:r>
            <a:r>
              <a:rPr lang="es-ES" sz="2200" b="1" strike="noStrike" spc="-1">
                <a:solidFill>
                  <a:srgbClr val="000000"/>
                </a:solidFill>
                <a:latin typeface="Arial"/>
              </a:rPr>
              <a:t>Salvas en Centro Alternativo de Datos ante situaciones excepcionales (Desastres Naturales, Ciclones, Inundaciones costeras, entre otras).</a:t>
            </a:r>
            <a:endParaRPr lang="es-CU" sz="2200" b="0" strike="noStrike" spc="-1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200" b="0" strike="noStrike" spc="-1">
                <a:solidFill>
                  <a:srgbClr val="000000"/>
                </a:solidFill>
                <a:latin typeface="Arial"/>
              </a:rPr>
              <a:t>Registro de Salvas. Verificación de la información salvada y su responsable.</a:t>
            </a:r>
            <a:endParaRPr lang="es-CU" sz="2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Imagen 3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80" name="Line 1"/>
          <p:cNvSpPr/>
          <p:nvPr/>
        </p:nvSpPr>
        <p:spPr>
          <a:xfrm>
            <a:off x="299880" y="105876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1" name="CustomShape 2"/>
          <p:cNvSpPr/>
          <p:nvPr/>
        </p:nvSpPr>
        <p:spPr>
          <a:xfrm>
            <a:off x="360000" y="761010"/>
            <a:ext cx="2802960" cy="72374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400" b="1" strike="noStrike" spc="-1" dirty="0" smtClean="0">
                <a:solidFill>
                  <a:srgbClr val="000000"/>
                </a:solidFill>
                <a:latin typeface="Calibri"/>
              </a:rPr>
              <a:t>Seguridad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en Redes. </a:t>
            </a:r>
            <a:endParaRPr lang="es-CU" sz="2400" b="0" strike="noStrike" spc="-1" dirty="0">
              <a:latin typeface="Arial"/>
            </a:endParaRPr>
          </a:p>
        </p:txBody>
      </p:sp>
      <p:sp>
        <p:nvSpPr>
          <p:cNvPr id="82" name="CustomShape 3"/>
          <p:cNvSpPr/>
          <p:nvPr/>
        </p:nvSpPr>
        <p:spPr>
          <a:xfrm>
            <a:off x="220680" y="161743"/>
            <a:ext cx="7686000" cy="9944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Cumplimiento de las Medidas y Procedimientos </a:t>
            </a:r>
            <a:endParaRPr lang="es-CU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de Seguridad Informática </a:t>
            </a:r>
            <a:endParaRPr lang="es-CU" sz="2400" b="0" strike="noStrike" spc="-1" dirty="0">
              <a:latin typeface="Arial"/>
            </a:endParaRPr>
          </a:p>
        </p:txBody>
      </p:sp>
      <p:sp>
        <p:nvSpPr>
          <p:cNvPr id="83" name="CustomShape 4"/>
          <p:cNvSpPr/>
          <p:nvPr/>
        </p:nvSpPr>
        <p:spPr>
          <a:xfrm>
            <a:off x="220679" y="1462320"/>
            <a:ext cx="8049863" cy="41535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Control mediante herramientas de las Vulnerabilidad de los SO instalados en las PC y Servidores de la empresa, además de puertos abiertos. 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Acceso a Internet (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Redes Sociales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). Cumplir Procedimiento.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Cumplir con la Resolución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126/2019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. Herramientas de Red.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Cumplir con la Resolución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121/2017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. Cumplir Procedimiento.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Tener instalado y configurado (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Detector de Intruso, Cortafuego (</a:t>
            </a:r>
            <a:r>
              <a:rPr lang="es-ES" sz="2400" b="0" strike="noStrike" spc="-1" dirty="0" err="1">
                <a:solidFill>
                  <a:srgbClr val="000000"/>
                </a:solidFill>
                <a:latin typeface="Calibri"/>
              </a:rPr>
              <a:t>Pfsense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) y DMZ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).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DHCP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 utilizar filtrado de direcciones por 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MAC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 para cada PC de su red.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 smtClean="0">
                <a:solidFill>
                  <a:srgbClr val="000000"/>
                </a:solidFill>
                <a:latin typeface="Calibri"/>
              </a:rPr>
              <a:t>No recordar 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contraseñas en el Navegador Predeterminado.</a:t>
            </a:r>
            <a:endParaRPr lang="es-CU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Imagen 3_0"/>
          <p:cNvPicPr/>
          <p:nvPr/>
        </p:nvPicPr>
        <p:blipFill>
          <a:blip r:embed="rId2"/>
          <a:stretch/>
        </p:blipFill>
        <p:spPr>
          <a:xfrm>
            <a:off x="7999560" y="0"/>
            <a:ext cx="1144080" cy="6857640"/>
          </a:xfrm>
          <a:prstGeom prst="rect">
            <a:avLst/>
          </a:prstGeom>
          <a:ln>
            <a:noFill/>
          </a:ln>
        </p:spPr>
      </p:pic>
      <p:sp>
        <p:nvSpPr>
          <p:cNvPr id="85" name="Line 1"/>
          <p:cNvSpPr/>
          <p:nvPr/>
        </p:nvSpPr>
        <p:spPr>
          <a:xfrm>
            <a:off x="299880" y="1058760"/>
            <a:ext cx="7313760" cy="0"/>
          </a:xfrm>
          <a:prstGeom prst="line">
            <a:avLst/>
          </a:prstGeom>
          <a:ln w="38160">
            <a:solidFill>
              <a:srgbClr val="D84C23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6" name="CustomShape 2"/>
          <p:cNvSpPr/>
          <p:nvPr/>
        </p:nvSpPr>
        <p:spPr>
          <a:xfrm>
            <a:off x="360000" y="788720"/>
            <a:ext cx="2802960" cy="821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200000"/>
              </a:lnSpc>
            </a:pP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Seguridad en Redes. </a:t>
            </a:r>
            <a:endParaRPr lang="es-CU" sz="2400" b="0" strike="noStrike" spc="-1" dirty="0">
              <a:latin typeface="Arial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220680" y="234185"/>
            <a:ext cx="7686000" cy="821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Cumplimiento de las Medidas y Procedimientos </a:t>
            </a:r>
            <a:endParaRPr lang="es-CU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de Seguridad Informática </a:t>
            </a:r>
            <a:endParaRPr lang="es-CU" sz="2400" b="0" strike="noStrike" spc="-1" dirty="0">
              <a:latin typeface="Arial"/>
            </a:endParaRPr>
          </a:p>
        </p:txBody>
      </p:sp>
      <p:sp>
        <p:nvSpPr>
          <p:cNvPr id="88" name="CustomShape 4"/>
          <p:cNvSpPr/>
          <p:nvPr/>
        </p:nvSpPr>
        <p:spPr>
          <a:xfrm>
            <a:off x="220680" y="1462320"/>
            <a:ext cx="7686000" cy="3382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Recursos Compartidos.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Servidor de Correo con puertos seguros (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25 y 587) (SSL y TLS)(IMAP: 993 y POP3: 995). Resolución 121/2017.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Listas Negras en el </a:t>
            </a:r>
            <a:r>
              <a:rPr lang="es-ES" sz="2400" b="1" strike="noStrike" spc="-1" dirty="0" err="1">
                <a:solidFill>
                  <a:srgbClr val="000000"/>
                </a:solidFill>
                <a:latin typeface="Calibri"/>
              </a:rPr>
              <a:t>Squid</a:t>
            </a: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Teléfonos Corporativos. VPN o GPRS.</a:t>
            </a:r>
            <a:endParaRPr lang="es-CU" sz="2400" b="0" strike="noStrike" spc="-1" dirty="0"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lang="es-ES" sz="2400" b="1" strike="noStrike" spc="-1" dirty="0">
                <a:solidFill>
                  <a:srgbClr val="000000"/>
                </a:solidFill>
                <a:latin typeface="Calibri"/>
              </a:rPr>
              <a:t>Decreto 360 /Artículo 44. 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Se prohíbe vincular cuentas de correo electrónico de un servidor de una entidad a un servidor en el exterior del país, con el fin de </a:t>
            </a:r>
            <a:r>
              <a:rPr lang="es-ES" sz="2400" b="0" strike="noStrike" spc="-1" dirty="0" err="1">
                <a:solidFill>
                  <a:srgbClr val="000000"/>
                </a:solidFill>
                <a:latin typeface="Calibri"/>
              </a:rPr>
              <a:t>redireccionar</a:t>
            </a:r>
            <a:r>
              <a:rPr lang="es-ES" sz="2400" b="0" strike="noStrike" spc="-1" dirty="0">
                <a:solidFill>
                  <a:srgbClr val="000000"/>
                </a:solidFill>
                <a:latin typeface="Calibri"/>
              </a:rPr>
              <a:t> y acceder a los mensajes a través de este.</a:t>
            </a:r>
            <a:endParaRPr lang="es-CU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1152</TotalTime>
  <Words>929</Words>
  <Application>Microsoft Office PowerPoint</Application>
  <PresentationFormat>Presentación en pantalla (4:3)</PresentationFormat>
  <Paragraphs>101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Calibri</vt:lpstr>
      <vt:lpstr>DejaVu Sans</vt:lpstr>
      <vt:lpstr>Symbol</vt:lpstr>
      <vt:lpstr>Times New Roman</vt:lpstr>
      <vt:lpstr>Verdana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del curso</dc:title>
  <dc:subject/>
  <dc:creator/>
  <dc:description/>
  <cp:lastModifiedBy>Angel Arturo Vega Mendivil</cp:lastModifiedBy>
  <cp:revision>193</cp:revision>
  <dcterms:created xsi:type="dcterms:W3CDTF">2018-11-30T18:40:00Z</dcterms:created>
  <dcterms:modified xsi:type="dcterms:W3CDTF">2022-07-19T13:05:24Z</dcterms:modified>
  <dc:language>es-CU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KSOProductBuildVer">
    <vt:lpwstr>3082-10.2.0.5871</vt:lpwstr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Presentación en pantalla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11</vt:i4>
  </property>
</Properties>
</file>