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FA8DA91-5BE6-4691-9CCB-0BEC8A6B317D}" type="datetime">
              <a:rPr lang="es-MX" sz="1200" b="0" strike="noStrike" spc="-1">
                <a:solidFill>
                  <a:srgbClr val="8B8B8B"/>
                </a:solidFill>
                <a:latin typeface="Calibri"/>
              </a:rPr>
              <a:t>19/07/2022</a:t>
            </a:fld>
            <a:endParaRPr lang="es-C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C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9F7E1CD-11F7-40C8-B95A-47956AAAF158}" type="slidenum">
              <a:rPr lang="es-MX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42" name="Line 1"/>
          <p:cNvSpPr/>
          <p:nvPr/>
        </p:nvSpPr>
        <p:spPr>
          <a:xfrm>
            <a:off x="299880" y="2212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Imagen 4"/>
          <p:cNvPicPr/>
          <p:nvPr/>
        </p:nvPicPr>
        <p:blipFill>
          <a:blip r:embed="rId3"/>
          <a:stretch/>
        </p:blipFill>
        <p:spPr>
          <a:xfrm>
            <a:off x="2917440" y="266400"/>
            <a:ext cx="2078280" cy="132768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483840" y="4966560"/>
            <a:ext cx="71294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Ing.</a:t>
            </a:r>
            <a:r>
              <a:rPr lang="es-E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1800" b="0" strike="noStrike" spc="-1" dirty="0" smtClean="0">
                <a:solidFill>
                  <a:srgbClr val="000000"/>
                </a:solidFill>
                <a:latin typeface="Arial"/>
              </a:rPr>
              <a:t>Ángel 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Arturo Vega </a:t>
            </a:r>
            <a:r>
              <a:rPr lang="es-MX" sz="1800" b="0" strike="noStrike" spc="-1" dirty="0" err="1">
                <a:solidFill>
                  <a:srgbClr val="000000"/>
                </a:solidFill>
                <a:latin typeface="Arial"/>
              </a:rPr>
              <a:t>Mendivil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Especialista Dpto. Seguridad Informática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1800" b="0" strike="noStrike" spc="-1" dirty="0" err="1" smtClean="0">
                <a:solidFill>
                  <a:srgbClr val="000000"/>
                </a:solidFill>
                <a:latin typeface="Arial"/>
              </a:rPr>
              <a:t>Desoft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Holguín.</a:t>
            </a:r>
            <a:r>
              <a:rPr dirty="0"/>
              <a:t/>
            </a:r>
            <a:br>
              <a:rPr dirty="0"/>
            </a:br>
            <a:r>
              <a:rPr lang="es-MX" spc="-1" dirty="0" smtClean="0">
                <a:solidFill>
                  <a:srgbClr val="000000"/>
                </a:solidFill>
                <a:latin typeface="Arial"/>
              </a:rPr>
              <a:t>22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s-MX" sz="1800" b="0" strike="noStrike" spc="-1" dirty="0" smtClean="0">
                <a:solidFill>
                  <a:srgbClr val="000000"/>
                </a:solidFill>
                <a:latin typeface="Arial"/>
              </a:rPr>
              <a:t>07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2022</a:t>
            </a:r>
            <a:endParaRPr lang="es-CU" sz="1800" b="0" strike="noStrike" spc="-1" dirty="0">
              <a:latin typeface="Arial"/>
            </a:endParaRPr>
          </a:p>
        </p:txBody>
      </p:sp>
      <p:sp>
        <p:nvSpPr>
          <p:cNvPr id="45" name="TextShape 3"/>
          <p:cNvSpPr txBox="1"/>
          <p:nvPr/>
        </p:nvSpPr>
        <p:spPr>
          <a:xfrm>
            <a:off x="219240" y="2222280"/>
            <a:ext cx="7394040" cy="1217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27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Consolidación de Temas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27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Examen Escrito </a:t>
            </a:r>
            <a:endParaRPr lang="en-US" sz="2700" b="0" strike="noStrike" spc="-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90" name="Line 1"/>
          <p:cNvSpPr/>
          <p:nvPr/>
        </p:nvSpPr>
        <p:spPr>
          <a:xfrm>
            <a:off x="299880" y="105876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220680" y="2480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220680" y="578458"/>
            <a:ext cx="7778520" cy="31883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endParaRPr lang="es-C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 dirty="0" smtClean="0">
                <a:solidFill>
                  <a:srgbClr val="000000"/>
                </a:solidFill>
                <a:latin typeface="Calibri"/>
              </a:rPr>
              <a:t>Gestión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 Incidentes de Seguridad.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Plan de Prevención de Riesgo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. Subsistema de Seguridad Informática.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Plan de Contingencias.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PSI.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Cumplir con el procedimiento de Incidente de Seguridad.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Registro de Incidentes de Seguridad.</a:t>
            </a: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endParaRPr lang="es-C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94" name="Line 1"/>
          <p:cNvSpPr/>
          <p:nvPr/>
        </p:nvSpPr>
        <p:spPr>
          <a:xfrm>
            <a:off x="299880" y="907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1425240" y="232200"/>
            <a:ext cx="5942520" cy="106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800" b="1" strike="noStrike" spc="-1">
                <a:solidFill>
                  <a:srgbClr val="000000"/>
                </a:solidFill>
                <a:latin typeface="Calibri"/>
              </a:rPr>
              <a:t>Documentos Vigentes de Seguridad</a:t>
            </a:r>
            <a:r>
              <a:t/>
            </a:r>
            <a:br/>
            <a:r>
              <a:t/>
            </a:r>
            <a:br/>
            <a:endParaRPr lang="es-CU" sz="2800" b="0" strike="noStrike" spc="-1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299880" y="903960"/>
            <a:ext cx="7698960" cy="563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Plan de Seguridad Informática (PSI) actualizado por las normas vigentes y avalado por una entidad especializada.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Plan de capacitación, mantenimientos, inspecciones y auditorias internas </a:t>
            </a:r>
            <a:r>
              <a:rPr lang="es-MX" sz="2400" b="0" strike="noStrike" spc="-1" dirty="0" smtClean="0">
                <a:solidFill>
                  <a:srgbClr val="000000"/>
                </a:solidFill>
                <a:latin typeface="Calibri"/>
              </a:rPr>
              <a:t>anuales, </a:t>
            </a: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firmadas por la máxima dirección de la entidad.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Acta de Responsabilidad Material.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Programa de Ahorro en las PC (</a:t>
            </a:r>
            <a:r>
              <a:rPr lang="es-MX" sz="2400" b="1" strike="noStrike" spc="-1" dirty="0">
                <a:solidFill>
                  <a:srgbClr val="000000"/>
                </a:solidFill>
                <a:latin typeface="Calibri"/>
              </a:rPr>
              <a:t>Resolución 85/2007</a:t>
            </a: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).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Dejar evidencia trimestral en los Consejos de Dirección y Control Interno de informes precisos sobre seguridad informática.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Las PC que trabajan con Información Clasificada no deben de estar conectadas a la Red de la entidad.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agen 3_1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98" name="Line 1"/>
          <p:cNvSpPr/>
          <p:nvPr/>
        </p:nvSpPr>
        <p:spPr>
          <a:xfrm>
            <a:off x="299880" y="2212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9" name="Imagen 4_1"/>
          <p:cNvPicPr/>
          <p:nvPr/>
        </p:nvPicPr>
        <p:blipFill>
          <a:blip r:embed="rId3"/>
          <a:stretch/>
        </p:blipFill>
        <p:spPr>
          <a:xfrm>
            <a:off x="2917440" y="266400"/>
            <a:ext cx="2078280" cy="1327680"/>
          </a:xfrm>
          <a:prstGeom prst="rect">
            <a:avLst/>
          </a:prstGeom>
          <a:ln>
            <a:noFill/>
          </a:ln>
        </p:spPr>
      </p:pic>
      <p:sp>
        <p:nvSpPr>
          <p:cNvPr id="100" name="CustomShape 2"/>
          <p:cNvSpPr/>
          <p:nvPr/>
        </p:nvSpPr>
        <p:spPr>
          <a:xfrm>
            <a:off x="483840" y="4966560"/>
            <a:ext cx="71294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Ing.</a:t>
            </a:r>
            <a:r>
              <a:rPr lang="es-E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Angel Arturo Vega Mendivil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Especialista Dpto. Seguridad Informática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1800" b="0" strike="noStrike" spc="-1" dirty="0" err="1" smtClean="0">
                <a:solidFill>
                  <a:srgbClr val="000000"/>
                </a:solidFill>
                <a:latin typeface="Arial"/>
              </a:rPr>
              <a:t>Desoft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Holguín.</a:t>
            </a:r>
            <a:r>
              <a:rPr dirty="0"/>
              <a:t/>
            </a:r>
            <a:br>
              <a:rPr dirty="0"/>
            </a:br>
            <a:r>
              <a:rPr lang="es-MX" spc="-1" dirty="0" smtClean="0">
                <a:solidFill>
                  <a:srgbClr val="000000"/>
                </a:solidFill>
                <a:latin typeface="Arial"/>
              </a:rPr>
              <a:t>22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s-MX" sz="1800" b="0" strike="noStrike" spc="-1" smtClean="0">
                <a:solidFill>
                  <a:srgbClr val="000000"/>
                </a:solidFill>
                <a:latin typeface="Arial"/>
              </a:rPr>
              <a:t>07</a:t>
            </a:r>
            <a:r>
              <a:rPr lang="es-ES" sz="1800" b="0" strike="noStrike" spc="-1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2022</a:t>
            </a:r>
            <a:endParaRPr lang="es-CU" sz="1800" b="0" strike="noStrike" spc="-1" dirty="0">
              <a:latin typeface="Arial"/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219240" y="2222280"/>
            <a:ext cx="7394040" cy="1217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27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Consolidación de Temas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27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Examen Escrito </a:t>
            </a:r>
            <a:endParaRPr lang="en-US" sz="27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47" name="Line 1"/>
          <p:cNvSpPr/>
          <p:nvPr/>
        </p:nvSpPr>
        <p:spPr>
          <a:xfrm>
            <a:off x="299880" y="907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299880" y="946800"/>
            <a:ext cx="7313400" cy="563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Clasificación y control de los bienes informáticos.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Del </a:t>
            </a:r>
            <a:r>
              <a:rPr lang="es-ES" sz="2000" b="0" strike="noStrike" spc="-1" dirty="0" smtClean="0">
                <a:latin typeface="Verdana" panose="020B0604030504040204" pitchFamily="34" charset="0"/>
                <a:ea typeface="Verdana" panose="020B0604030504040204" pitchFamily="34" charset="0"/>
              </a:rPr>
              <a:t>Personal.</a:t>
            </a:r>
            <a:endParaRPr lang="es-ES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 smtClean="0">
                <a:latin typeface="Verdana" panose="020B0604030504040204" pitchFamily="34" charset="0"/>
                <a:ea typeface="Verdana" panose="020B0604030504040204" pitchFamily="34" charset="0"/>
              </a:rPr>
              <a:t>Seguridad </a:t>
            </a: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Física y Ambiental.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Seguridad de Operaciones.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Identificación, Autenticación y Control de Acceso.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Seguridad ante Programas Malignos.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Respaldo de la Información.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Seguridad en Redes.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Gestión de Incidentes de Seguridad.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363240" y="248040"/>
            <a:ext cx="72504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Medidas y Procedimientos de Seguridad Informática 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51" name="Line 1"/>
          <p:cNvSpPr/>
          <p:nvPr/>
        </p:nvSpPr>
        <p:spPr>
          <a:xfrm>
            <a:off x="299880" y="10555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2"/>
          <p:cNvSpPr/>
          <p:nvPr/>
        </p:nvSpPr>
        <p:spPr>
          <a:xfrm>
            <a:off x="299880" y="820800"/>
            <a:ext cx="66920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Clasificación y control de los bienes informáticos.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220680" y="1624680"/>
            <a:ext cx="7686000" cy="411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Expedientes a Nivel de Componentes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OCS </a:t>
            </a:r>
            <a:r>
              <a:rPr lang="es-ES" sz="2400" b="1" strike="noStrike" spc="-1" dirty="0" err="1">
                <a:solidFill>
                  <a:srgbClr val="000000"/>
                </a:solidFill>
                <a:latin typeface="Calibri"/>
              </a:rPr>
              <a:t>Inventory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 Server, OCS </a:t>
            </a:r>
            <a:r>
              <a:rPr lang="es-ES" sz="2400" b="1" strike="noStrike" spc="-1" dirty="0" err="1">
                <a:solidFill>
                  <a:srgbClr val="000000"/>
                </a:solidFill>
                <a:latin typeface="Calibri"/>
              </a:rPr>
              <a:t>Inventory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400" b="1" strike="noStrike" spc="-1" dirty="0" err="1">
                <a:solidFill>
                  <a:srgbClr val="000000"/>
                </a:solidFill>
                <a:latin typeface="Calibri"/>
              </a:rPr>
              <a:t>Agent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, AIDA, Network_Inventory_Advisor_v3.7.1249, Suite de Seguridad Informática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). Firma del Responsable del Medio.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Registro de Inspecciones.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Registro de Incidencias. Por cada PC, Dpto. o General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Registro de Mantenimiento.</a:t>
            </a: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U" sz="2400" b="0" strike="noStrike" spc="-1" dirty="0">
              <a:latin typeface="Arial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220680" y="2480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56" name="Line 1"/>
          <p:cNvSpPr/>
          <p:nvPr/>
        </p:nvSpPr>
        <p:spPr>
          <a:xfrm>
            <a:off x="278640" y="86364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299880" y="601200"/>
            <a:ext cx="66920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Del Personal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220680" y="1261440"/>
            <a:ext cx="7686000" cy="301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Acta de Compromiso u Obligaciones.</a:t>
            </a:r>
            <a:endParaRPr lang="es-CU" sz="2400" b="0" strike="noStrike" spc="-1" dirty="0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Expedientes laborales.</a:t>
            </a:r>
            <a:endParaRPr lang="es-CU" sz="2400" b="0" strike="noStrike" spc="-1" dirty="0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Artículos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5,6,7,8  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y </a:t>
            </a:r>
            <a:r>
              <a:rPr lang="es-ES" sz="2400" b="1" strike="noStrike" spc="-1" smtClean="0">
                <a:solidFill>
                  <a:srgbClr val="000000"/>
                </a:solidFill>
                <a:latin typeface="Calibri"/>
              </a:rPr>
              <a:t>36</a:t>
            </a:r>
            <a:r>
              <a:rPr lang="es-ES" sz="2400" b="0" strike="noStrike" spc="-1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Resolución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128/2019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Recursos </a:t>
            </a: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Humanos.</a:t>
            </a:r>
            <a:endParaRPr lang="es-CU" sz="2400" b="0" strike="noStrike" spc="-1" dirty="0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Indicarle al RSI los usuarios que han sido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Baja, Certificado Medico, Vacaciones, Licencias entre otras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).</a:t>
            </a:r>
            <a:endParaRPr lang="es-CU" sz="2400" b="0" strike="noStrike" spc="-1" dirty="0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Capacitación del trabajador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Ley 116/2014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59" name="CustomShape 4"/>
          <p:cNvSpPr/>
          <p:nvPr/>
        </p:nvSpPr>
        <p:spPr>
          <a:xfrm>
            <a:off x="228240" y="3996720"/>
            <a:ext cx="390888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Seguridad Física y Ambiental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es-CU" sz="1800" b="0" strike="noStrike" spc="-1">
              <a:latin typeface="Arial"/>
            </a:endParaRPr>
          </a:p>
        </p:txBody>
      </p:sp>
      <p:sp>
        <p:nvSpPr>
          <p:cNvPr id="60" name="CustomShape 5"/>
          <p:cNvSpPr/>
          <p:nvPr/>
        </p:nvSpPr>
        <p:spPr>
          <a:xfrm>
            <a:off x="278640" y="4733640"/>
            <a:ext cx="7686000" cy="191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Niveles de Acceso.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Sellos de Seguridad.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Que los cables de conexión estén separados de los cables de datos.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Aterramiento Físico.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61" name="CustomShape 6"/>
          <p:cNvSpPr/>
          <p:nvPr/>
        </p:nvSpPr>
        <p:spPr>
          <a:xfrm>
            <a:off x="220680" y="554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63" name="Line 1"/>
          <p:cNvSpPr/>
          <p:nvPr/>
        </p:nvSpPr>
        <p:spPr>
          <a:xfrm>
            <a:off x="299880" y="104220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"/>
          <p:cNvSpPr/>
          <p:nvPr/>
        </p:nvSpPr>
        <p:spPr>
          <a:xfrm>
            <a:off x="220680" y="2480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65" name="CustomShape 3"/>
          <p:cNvSpPr/>
          <p:nvPr/>
        </p:nvSpPr>
        <p:spPr>
          <a:xfrm>
            <a:off x="277200" y="762120"/>
            <a:ext cx="359352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Seguridad de Operaciones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es-CU" sz="1800" b="0" strike="noStrike" spc="-1">
              <a:latin typeface="Arial"/>
            </a:endParaRPr>
          </a:p>
        </p:txBody>
      </p:sp>
      <p:sp>
        <p:nvSpPr>
          <p:cNvPr id="66" name="CustomShape 4"/>
          <p:cNvSpPr/>
          <p:nvPr/>
        </p:nvSpPr>
        <p:spPr>
          <a:xfrm>
            <a:off x="259560" y="1500480"/>
            <a:ext cx="7646760" cy="521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Registros software autorizados en la PC, a Nivel de Empresa y los niveles de acceso de los usuarios.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Análisis mediante herramientas de los Log de Correo, Navegación y Eventos de los sistemas. Generar informe 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TRIMESTRAL 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para el consejo de dirección de la empresa.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Configuración de los eventos del sistema en cada PC o por políticas del dominio.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Acceso a los diferentes servicios de red. (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Internet, Correo Nacional e Internacional y FTP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). Código de Ética. 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Cumplir con el procedimiento de Altas y Bajas a usuarios del dominio.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Instalar 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W10 o W11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 en todas las estaciones de trabajo. No desatender las que queden con 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W7. Parches de Seguridad.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68" name="Line 1"/>
          <p:cNvSpPr/>
          <p:nvPr/>
        </p:nvSpPr>
        <p:spPr>
          <a:xfrm>
            <a:off x="299880" y="106920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2"/>
          <p:cNvSpPr/>
          <p:nvPr/>
        </p:nvSpPr>
        <p:spPr>
          <a:xfrm>
            <a:off x="220680" y="2480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70" name="CustomShape 3"/>
          <p:cNvSpPr/>
          <p:nvPr/>
        </p:nvSpPr>
        <p:spPr>
          <a:xfrm>
            <a:off x="259560" y="1760040"/>
            <a:ext cx="7646760" cy="48921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Identificación de las cuentas de usuarios.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Una cuenta por usuario y con contraseñas todas.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Tamaño mínimo de la clave: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8 caracteres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Duración máxima de la clave: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45 días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Contraseñas del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</a:rPr>
              <a:t>Setup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, Administrativas de herramientas y de Dominio.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Sobre lacrado OCIC por carta elaborada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El control de acceso a los bienes informáticos está basado en una política de “mínimo privilegio”, en el sentido de otorgar a cada usuario solo los derechos y privilegios que requiera para el cumplimiento de las funciones que tenga asignadas.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spc="-1" dirty="0" smtClean="0">
                <a:solidFill>
                  <a:srgbClr val="000000"/>
                </a:solidFill>
                <a:latin typeface="Calibri"/>
              </a:rPr>
              <a:t>Herramientas</a:t>
            </a: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de control de dispositivos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USB.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s-CU" sz="2400" b="0" strike="noStrike" spc="-1" dirty="0">
              <a:latin typeface="Arial"/>
            </a:endParaRPr>
          </a:p>
        </p:txBody>
      </p:sp>
      <p:sp>
        <p:nvSpPr>
          <p:cNvPr id="71" name="CustomShape 4"/>
          <p:cNvSpPr/>
          <p:nvPr/>
        </p:nvSpPr>
        <p:spPr>
          <a:xfrm>
            <a:off x="268920" y="932760"/>
            <a:ext cx="69516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Identificación, Autenticación y Control de Acceso.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s-C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73" name="Line 1"/>
          <p:cNvSpPr/>
          <p:nvPr/>
        </p:nvSpPr>
        <p:spPr>
          <a:xfrm>
            <a:off x="299880" y="105876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CustomShape 2"/>
          <p:cNvSpPr/>
          <p:nvPr/>
        </p:nvSpPr>
        <p:spPr>
          <a:xfrm>
            <a:off x="243000" y="720000"/>
            <a:ext cx="48416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Seguridad ante Programas Malignos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es-CU" sz="1800" b="0" strike="noStrike" spc="-1"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220680" y="2480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76" name="CustomShape 4"/>
          <p:cNvSpPr/>
          <p:nvPr/>
        </p:nvSpPr>
        <p:spPr>
          <a:xfrm>
            <a:off x="220679" y="1354680"/>
            <a:ext cx="8049863" cy="30763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800" b="1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Decreto 360 /Artículo 47</a:t>
            </a:r>
            <a:r>
              <a:rPr lang="es-ES" sz="1800" b="1" strike="noStrike" spc="-1" dirty="0">
                <a:solidFill>
                  <a:srgbClr val="000000"/>
                </a:solidFill>
                <a:latin typeface="Arial"/>
              </a:rPr>
              <a:t>.</a:t>
            </a:r>
            <a:r>
              <a:rPr lang="es-E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2200" b="0" strike="noStrike" spc="-1" dirty="0">
                <a:solidFill>
                  <a:srgbClr val="000000"/>
                </a:solidFill>
                <a:latin typeface="Arial"/>
              </a:rPr>
              <a:t>En cada entidad se implementan los controles y procedimientos que los protegen contra programas malignos, con el </a:t>
            </a:r>
            <a:r>
              <a:rPr lang="es-ES" sz="2200" b="0" strike="noStrike" spc="-1" dirty="0" smtClean="0">
                <a:solidFill>
                  <a:srgbClr val="000000"/>
                </a:solidFill>
                <a:latin typeface="Arial"/>
              </a:rPr>
              <a:t>fin </a:t>
            </a:r>
            <a:r>
              <a:rPr lang="es-ES" sz="2200" b="0" strike="noStrike" spc="-1" dirty="0">
                <a:solidFill>
                  <a:srgbClr val="000000"/>
                </a:solidFill>
                <a:latin typeface="Arial"/>
              </a:rPr>
              <a:t>de mitigar sus efectos nocivos e impedir su generalización; para la protección contra virus informático se utilizan los programas antivirus de producción nacional y otros autorizados para su uso en el país, con un soporte establecido que permita su actualización.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es-CU" sz="2200" b="0" strike="noStrike" spc="-1" dirty="0">
              <a:latin typeface="Arial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237960" y="3528000"/>
            <a:ext cx="37746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Respaldo de la Información.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78" name="CustomShape 6"/>
          <p:cNvSpPr/>
          <p:nvPr/>
        </p:nvSpPr>
        <p:spPr>
          <a:xfrm>
            <a:off x="254160" y="4312080"/>
            <a:ext cx="7531560" cy="243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200" b="0" strike="noStrike" spc="-1">
                <a:solidFill>
                  <a:srgbClr val="000000"/>
                </a:solidFill>
                <a:latin typeface="Arial"/>
              </a:rPr>
              <a:t>Salvas cruzadas</a:t>
            </a:r>
            <a:endParaRPr lang="es-CU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200" b="0" strike="noStrike" spc="-1">
                <a:solidFill>
                  <a:srgbClr val="000000"/>
                </a:solidFill>
                <a:latin typeface="Arial"/>
              </a:rPr>
              <a:t>Medida de Recuperación. </a:t>
            </a:r>
            <a:r>
              <a:rPr lang="es-ES" sz="2200" b="1" strike="noStrike" spc="-1">
                <a:solidFill>
                  <a:srgbClr val="000000"/>
                </a:solidFill>
                <a:latin typeface="Arial"/>
              </a:rPr>
              <a:t>Salvas en Centro Alternativo de Datos ante situaciones excepcionales (Desastres Naturales, Ciclones, Inundaciones costeras, entre otras).</a:t>
            </a:r>
            <a:endParaRPr lang="es-CU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200" b="0" strike="noStrike" spc="-1">
                <a:solidFill>
                  <a:srgbClr val="000000"/>
                </a:solidFill>
                <a:latin typeface="Arial"/>
              </a:rPr>
              <a:t>Registro de Salvas. Verificación de la información salvada y su responsable.</a:t>
            </a:r>
            <a:endParaRPr lang="es-CU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80" name="Line 1"/>
          <p:cNvSpPr/>
          <p:nvPr/>
        </p:nvSpPr>
        <p:spPr>
          <a:xfrm>
            <a:off x="299880" y="105876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2"/>
          <p:cNvSpPr/>
          <p:nvPr/>
        </p:nvSpPr>
        <p:spPr>
          <a:xfrm>
            <a:off x="360000" y="761010"/>
            <a:ext cx="2802960" cy="7237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 dirty="0" smtClean="0">
                <a:solidFill>
                  <a:srgbClr val="000000"/>
                </a:solidFill>
                <a:latin typeface="Calibri"/>
              </a:rPr>
              <a:t>Seguridad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en Redes. 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220680" y="161743"/>
            <a:ext cx="7686000" cy="9944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220679" y="1462320"/>
            <a:ext cx="8049863" cy="41535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Control mediante herramientas de las Vulnerabilidad de los SO instalados en las PC y Servidores de la empresa, además de puertos abiertos. 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Acceso a Internet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Redes Sociales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). Cumplir Procedimiento.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Cumplir con la Resolución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126/2019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. Herramientas de Red.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Cumplir con la Resolución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121/2017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. Cumplir Procedimiento.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Tener instalado y configurado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Detector de Intruso, Cortafuego (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</a:rPr>
              <a:t>Pfsense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) y DMZ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DHCP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utilizar filtrado de direcciones por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MAC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para cada PC de su red.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No recordar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contraseñas en el Navegador Predeterminado.</a:t>
            </a:r>
            <a:endParaRPr lang="es-C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Imagen 3_0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85" name="Line 1"/>
          <p:cNvSpPr/>
          <p:nvPr/>
        </p:nvSpPr>
        <p:spPr>
          <a:xfrm>
            <a:off x="299880" y="105876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360000" y="788720"/>
            <a:ext cx="28029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Seguridad en Redes. 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220680" y="234185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20680" y="1462320"/>
            <a:ext cx="7686000" cy="33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Recursos Compartidos.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Servidor de Correo con puertos seguros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25 y 587) (SSL y TLS)(IMAP: 993 y POP3: 995). Resolución 121/2017.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Listas Negras en el </a:t>
            </a:r>
            <a:r>
              <a:rPr lang="es-ES" sz="2400" b="1" strike="noStrike" spc="-1" dirty="0" err="1">
                <a:solidFill>
                  <a:srgbClr val="000000"/>
                </a:solidFill>
                <a:latin typeface="Calibri"/>
              </a:rPr>
              <a:t>Squid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Teléfonos Corporativos. VPN o GPRS.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Decreto 360 /Artículo 44.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Se prohíbe vincular cuentas de correo electrónico de un servidor de una entidad a un servidor en el exterior del país, con el fin de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</a:rPr>
              <a:t>redireccionar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y acceder a los mensajes a través de este.</a:t>
            </a:r>
            <a:endParaRPr lang="es-C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1152</TotalTime>
  <Words>929</Words>
  <Application>Microsoft Office PowerPoint</Application>
  <PresentationFormat>Presentación en pantalla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DejaVu Sans</vt:lpstr>
      <vt:lpstr>Symbol</vt:lpstr>
      <vt:lpstr>Times New Roman</vt:lpstr>
      <vt:lpstr>Verdana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curso</dc:title>
  <dc:subject/>
  <dc:creator/>
  <dc:description/>
  <cp:lastModifiedBy>Angel Arturo Vega Mendivil</cp:lastModifiedBy>
  <cp:revision>193</cp:revision>
  <dcterms:created xsi:type="dcterms:W3CDTF">2018-11-30T18:40:00Z</dcterms:created>
  <dcterms:modified xsi:type="dcterms:W3CDTF">2022-07-19T13:05:24Z</dcterms:modified>
  <dc:language>es-CU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3082-10.2.0.5871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11</vt:i4>
  </property>
</Properties>
</file>